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7971-7092-4868-9BB1-A6E63DE2A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2314B-A775-41CB-8DB2-59773479F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74694-1A7B-4E66-91AE-C531C4B5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F4FE-2808-40B7-B4AA-1DD07A1D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D3E9-D2B0-4EF8-B42E-15E2CF19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8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48A-C0D9-45A9-85B6-BEADFBEA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FD838-3F2D-4ACE-B0FB-5963984F0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36066-B966-4113-BFCD-F033206D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58D93-BBB1-4C3C-9B2E-99F7099F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5921-D2BD-4BFE-B453-C8835B58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2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EC1B7-D185-4230-ADA0-47DFD6FB6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30ECF-6B3D-4E72-BC86-7C72565C9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8C1F-230C-4CAD-938D-C3A6DAA0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7009-F55A-435D-B6CC-B5F9F19F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086C-CEBE-4659-A137-3E6FC55B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4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5CCC-4EC6-4EF7-8342-38A04BA9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4BB-FE05-4856-8A10-7840DD59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93D99-8A66-4515-AF73-F2289470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33E7-25E2-4600-97EE-F3EE96E5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AD105-E4DF-46FB-98E6-330AE46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3944-5D7F-4E8B-A277-9FF128BB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4A2C7-985D-4566-BBB4-40FA8604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D1BD-E73D-4D28-B7C2-985B6EC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8F764-BB85-448C-ABBC-25A05EF6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0880-5A1E-4518-AC3B-B83F8E6A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3777-1F80-45DD-826D-2952EA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4903-B80D-4B21-B0C5-3D6C9266C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52C3-6341-4499-9F9A-C212BD630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C4861-2F22-44C4-9367-6927D3FA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C3653-4170-4FBF-8A53-507B80E5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0DDF6-A6DF-45DA-97CB-9DA397E0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7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44E7-667D-4A19-88F4-334E016D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7AD69-860F-4F95-AB30-42805775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41913-CB75-43F9-B1CE-ABF94FDA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8C7C-4C31-4620-8832-3FD53EADD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AA00B-5DFB-4CA4-B0A3-C7710336F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72A18-A8BC-409F-9E6B-B550454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0D0F3-62C5-47BE-B40A-B35EFEB3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F34BA-7D3F-4B74-BC60-274D37AD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63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6978-CD3B-48C8-9791-CD208B28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59DB2-73F1-41FB-BBD5-0FF2BA5A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5496-2087-4420-9681-C5F4DFB6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2DE9E-A1D8-48FE-A03D-B9C1AB8A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3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27D81-958A-4B06-881E-E29ACDAE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005F4-57C4-4DBF-AFCB-CAD01D96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D752B-8145-44AA-8A0D-1E7557C5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9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C5DD-07AC-4A09-A44F-47A9B1B0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1B5C-600F-46C7-95E8-73A64BC0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39A67-1BE4-4045-B46A-647A3B82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C8E98-77B3-4DB7-8C1B-CB7CE23C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5A7A-504E-43E0-AB3B-CEEBCD6A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E2081-2264-4200-A44F-B467F6A7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467A-1FD5-4AF7-A496-17A520CD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FE280-963F-45EE-A13B-FB034FA3A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DE2D1-11D8-4165-A0B8-3C4098242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E902A-F91C-4C68-9017-4EAA9720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A0557-BB0C-4E70-89A1-3E182F6F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2AE4F-5D5B-4FAE-BE79-CC5E2012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4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F004C-D35E-48B3-BB0D-B781B859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D97F7-EA43-45A2-AC10-48533569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5686-92A0-49BE-93E6-021E5EA92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7D9A-6F79-41DB-9BE9-7DB8CE051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1A7AF-78D0-461B-8C5A-2484E20C3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8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9BC3B6-9975-4D23-971E-1FA2B450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2" y="159180"/>
            <a:ext cx="2961443" cy="29614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751C55-A630-4314-8CEC-701C647C7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75" y="159179"/>
            <a:ext cx="2961443" cy="29614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FD325-753F-4DEA-9397-A413FDF04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17" y="159180"/>
            <a:ext cx="2961443" cy="29614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B28876-80B0-4975-A612-5BE9F82C2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59" y="159178"/>
            <a:ext cx="2961444" cy="29614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0E5A456-A969-42FA-AEF7-822822AAC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3497184"/>
            <a:ext cx="2961443" cy="29614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00D873-EF1E-4654-BFF4-1E16CE601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73" y="3497183"/>
            <a:ext cx="2961443" cy="29614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C02877-FEE3-4527-985F-1E65D704C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17" y="3497183"/>
            <a:ext cx="2961443" cy="29614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B9A115-B468-4EAD-A7B8-F7D5C32A7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60" y="3497181"/>
            <a:ext cx="2961443" cy="29614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5152695-83D3-4010-9158-78175BFB1444}"/>
              </a:ext>
            </a:extLst>
          </p:cNvPr>
          <p:cNvSpPr txBox="1"/>
          <p:nvPr/>
        </p:nvSpPr>
        <p:spPr>
          <a:xfrm>
            <a:off x="1047566" y="3127851"/>
            <a:ext cx="10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SPP = 1</a:t>
            </a:r>
            <a:endParaRPr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DDEBAF-0DA7-495C-9652-4F073F05161E}"/>
              </a:ext>
            </a:extLst>
          </p:cNvPr>
          <p:cNvSpPr txBox="1"/>
          <p:nvPr/>
        </p:nvSpPr>
        <p:spPr>
          <a:xfrm>
            <a:off x="4475347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6D31BC-C066-494A-941E-FA138DB76937}"/>
              </a:ext>
            </a:extLst>
          </p:cNvPr>
          <p:cNvSpPr txBox="1"/>
          <p:nvPr/>
        </p:nvSpPr>
        <p:spPr>
          <a:xfrm>
            <a:off x="7506865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A737-06A4-4802-AB3F-CC886DF9E570}"/>
              </a:ext>
            </a:extLst>
          </p:cNvPr>
          <p:cNvSpPr txBox="1"/>
          <p:nvPr/>
        </p:nvSpPr>
        <p:spPr>
          <a:xfrm>
            <a:off x="10538385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</a:t>
            </a:r>
            <a:endParaRPr lang="zh-CN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857E90-88EE-49A0-B11D-E839CCAC338C}"/>
              </a:ext>
            </a:extLst>
          </p:cNvPr>
          <p:cNvSpPr txBox="1"/>
          <p:nvPr/>
        </p:nvSpPr>
        <p:spPr>
          <a:xfrm>
            <a:off x="1312060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  <a:endParaRPr lang="zh-CN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E017FA-9C7A-4377-800D-2ED7CD6A3B78}"/>
              </a:ext>
            </a:extLst>
          </p:cNvPr>
          <p:cNvSpPr txBox="1"/>
          <p:nvPr/>
        </p:nvSpPr>
        <p:spPr>
          <a:xfrm>
            <a:off x="4414434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32</a:t>
            </a:r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BDD09A-FA78-45F5-AEA7-20FF387115E6}"/>
              </a:ext>
            </a:extLst>
          </p:cNvPr>
          <p:cNvSpPr txBox="1"/>
          <p:nvPr/>
        </p:nvSpPr>
        <p:spPr>
          <a:xfrm>
            <a:off x="7445952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64</a:t>
            </a:r>
            <a:endParaRPr lang="zh-CN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35B9E9-9B77-4DD1-B13A-E593AD2F8A5F}"/>
              </a:ext>
            </a:extLst>
          </p:cNvPr>
          <p:cNvSpPr txBox="1"/>
          <p:nvPr/>
        </p:nvSpPr>
        <p:spPr>
          <a:xfrm>
            <a:off x="10551480" y="6488669"/>
            <a:ext cx="61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128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1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1E31E-227A-48E5-8C83-0557473E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6" y="470518"/>
            <a:ext cx="5509335" cy="550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5FD48-8BCD-44E4-A933-22202684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70518"/>
            <a:ext cx="5509335" cy="5509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38132-04C3-4768-BDA4-91C0731CC97B}"/>
              </a:ext>
            </a:extLst>
          </p:cNvPr>
          <p:cNvSpPr txBox="1"/>
          <p:nvPr/>
        </p:nvSpPr>
        <p:spPr>
          <a:xfrm>
            <a:off x="2166152" y="624100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SPP = 256</a:t>
            </a:r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80A3B-3981-45E9-B83A-F5B771565379}"/>
              </a:ext>
            </a:extLst>
          </p:cNvPr>
          <p:cNvSpPr txBox="1"/>
          <p:nvPr/>
        </p:nvSpPr>
        <p:spPr>
          <a:xfrm>
            <a:off x="8319856" y="624100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SPP = 512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B1106-5B87-414A-BA1C-86EB67F9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7" y="2"/>
            <a:ext cx="3258104" cy="325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771E3-86D0-4018-A350-9F4EA2B5F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7" y="3429000"/>
            <a:ext cx="3258104" cy="325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B5EA8-FB33-4366-8B07-0DB0F0E2F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21" y="0"/>
            <a:ext cx="3258104" cy="3258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8E6D7-4CE8-480D-8B5C-1D355C306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21" y="3429000"/>
            <a:ext cx="3258104" cy="3258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65AFE5-E027-402D-BC4C-67FDD52176B4}"/>
              </a:ext>
            </a:extLst>
          </p:cNvPr>
          <p:cNvSpPr txBox="1"/>
          <p:nvPr/>
        </p:nvSpPr>
        <p:spPr>
          <a:xfrm>
            <a:off x="3076402" y="3172695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P_RR = 0.2</a:t>
            </a:r>
            <a:endParaRPr lang="zh-CN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7D9B1-1AB5-4A32-B60D-37A5F1DEEC22}"/>
              </a:ext>
            </a:extLst>
          </p:cNvPr>
          <p:cNvSpPr txBox="1"/>
          <p:nvPr/>
        </p:nvSpPr>
        <p:spPr>
          <a:xfrm>
            <a:off x="6566942" y="317368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P_RR = 0.4</a:t>
            </a:r>
            <a:endParaRPr lang="zh-CN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B1DD1-3352-47A5-A99D-297719D1044A}"/>
              </a:ext>
            </a:extLst>
          </p:cNvPr>
          <p:cNvSpPr txBox="1"/>
          <p:nvPr/>
        </p:nvSpPr>
        <p:spPr>
          <a:xfrm>
            <a:off x="3052957" y="6614090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P_RR = 0.6</a:t>
            </a:r>
            <a:endParaRPr lang="zh-CN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22B2F-33F8-440F-A886-3C6BCB0C76E7}"/>
              </a:ext>
            </a:extLst>
          </p:cNvPr>
          <p:cNvSpPr txBox="1"/>
          <p:nvPr/>
        </p:nvSpPr>
        <p:spPr>
          <a:xfrm>
            <a:off x="6543497" y="6615077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P_RR = 0.8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49289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E29E5-B492-4956-8CA3-44196E254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191181"/>
              </p:ext>
            </p:extLst>
          </p:nvPr>
        </p:nvGraphicFramePr>
        <p:xfrm>
          <a:off x="838200" y="1825624"/>
          <a:ext cx="6617676" cy="784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46">
                  <a:extLst>
                    <a:ext uri="{9D8B030D-6E8A-4147-A177-3AD203B41FA5}">
                      <a16:colId xmlns:a16="http://schemas.microsoft.com/office/drawing/2014/main" val="2298843193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2526620548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1828639757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2992125141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1726569570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500629891"/>
                    </a:ext>
                  </a:extLst>
                </a:gridCol>
              </a:tblGrid>
              <a:tr h="39235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#threads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266"/>
                  </a:ext>
                </a:extLst>
              </a:tr>
              <a:tr h="392357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time(s)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274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999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54917D-B55B-434B-9A59-225EB1AB8D41}"/>
              </a:ext>
            </a:extLst>
          </p:cNvPr>
          <p:cNvSpPr txBox="1"/>
          <p:nvPr/>
        </p:nvSpPr>
        <p:spPr>
          <a:xfrm>
            <a:off x="746908" y="1545233"/>
            <a:ext cx="680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Testing on 256x256 scene,  128 path per pixel, 0.8 RR Probability. CPU is AMD Ryzen 5 1600 3.2 GHz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8485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DD2BAE-CD12-4313-8704-9817536C3E53}"/>
              </a:ext>
            </a:extLst>
          </p:cNvPr>
          <p:cNvSpPr/>
          <p:nvPr/>
        </p:nvSpPr>
        <p:spPr>
          <a:xfrm rot="1394598">
            <a:off x="7894999" y="1651042"/>
            <a:ext cx="1312393" cy="55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光源</a:t>
            </a:r>
            <a:r>
              <a:rPr lang="en-US" altLang="zh-CN"/>
              <a:t>1</a:t>
            </a:r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95D04-EED1-48EA-9BAD-ECC21210BABB}"/>
              </a:ext>
            </a:extLst>
          </p:cNvPr>
          <p:cNvCxnSpPr/>
          <p:nvPr/>
        </p:nvCxnSpPr>
        <p:spPr>
          <a:xfrm>
            <a:off x="2555631" y="5478585"/>
            <a:ext cx="5713047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197064A-BF79-4BBE-A491-674CB196AA35}"/>
              </a:ext>
            </a:extLst>
          </p:cNvPr>
          <p:cNvSpPr/>
          <p:nvPr/>
        </p:nvSpPr>
        <p:spPr>
          <a:xfrm>
            <a:off x="8036653" y="1760486"/>
            <a:ext cx="125835" cy="125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34BD1-5EE2-4468-85D1-B77F9DBDA103}"/>
              </a:ext>
            </a:extLst>
          </p:cNvPr>
          <p:cNvSpPr/>
          <p:nvPr/>
        </p:nvSpPr>
        <p:spPr>
          <a:xfrm rot="21182767">
            <a:off x="4171030" y="627018"/>
            <a:ext cx="1312393" cy="55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光源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6300F1-9641-4228-B2C5-D6EAB0287713}"/>
              </a:ext>
            </a:extLst>
          </p:cNvPr>
          <p:cNvSpPr/>
          <p:nvPr/>
        </p:nvSpPr>
        <p:spPr>
          <a:xfrm>
            <a:off x="7440532" y="2900498"/>
            <a:ext cx="1661523" cy="6228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其他物体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17F79C-CE26-4F5F-9C21-8947EB1392AA}"/>
              </a:ext>
            </a:extLst>
          </p:cNvPr>
          <p:cNvCxnSpPr/>
          <p:nvPr/>
        </p:nvCxnSpPr>
        <p:spPr>
          <a:xfrm flipV="1">
            <a:off x="5503178" y="3783435"/>
            <a:ext cx="0" cy="1695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C1687C-62B0-4210-BCA0-D9C035EECCB9}"/>
              </a:ext>
            </a:extLst>
          </p:cNvPr>
          <p:cNvSpPr txBox="1"/>
          <p:nvPr/>
        </p:nvSpPr>
        <p:spPr>
          <a:xfrm>
            <a:off x="5357566" y="3404889"/>
            <a:ext cx="31130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/>
              <a:t>n</a:t>
            </a:r>
            <a:endParaRPr lang="zh-CN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0D8656-7580-44F3-A653-56F582200A64}"/>
              </a:ext>
            </a:extLst>
          </p:cNvPr>
          <p:cNvCxnSpPr/>
          <p:nvPr/>
        </p:nvCxnSpPr>
        <p:spPr>
          <a:xfrm flipH="1">
            <a:off x="8268678" y="2046914"/>
            <a:ext cx="220981" cy="528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522313-55F6-4BFF-9CE9-2A70EFFEF793}"/>
              </a:ext>
            </a:extLst>
          </p:cNvPr>
          <p:cNvSpPr txBox="1"/>
          <p:nvPr/>
        </p:nvSpPr>
        <p:spPr>
          <a:xfrm>
            <a:off x="8397268" y="2470529"/>
            <a:ext cx="3626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/>
              <a:t>n’</a:t>
            </a:r>
            <a:endParaRPr lang="zh-CN" alt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78563B-FFF4-4B94-8C1D-81B1F5D33A0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513218" y="1867893"/>
            <a:ext cx="2541863" cy="3610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5014E5-9B60-435A-9F47-FD8E41EBA736}"/>
              </a:ext>
            </a:extLst>
          </p:cNvPr>
          <p:cNvCxnSpPr/>
          <p:nvPr/>
        </p:nvCxnSpPr>
        <p:spPr>
          <a:xfrm>
            <a:off x="2986481" y="2900498"/>
            <a:ext cx="2516697" cy="2578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B882ED-B4FA-419F-BE31-9AFA375D4DE7}"/>
              </a:ext>
            </a:extLst>
          </p:cNvPr>
          <p:cNvSpPr txBox="1"/>
          <p:nvPr/>
        </p:nvSpPr>
        <p:spPr>
          <a:xfrm rot="18062858">
            <a:off x="2739283" y="2639805"/>
            <a:ext cx="36580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>
                <a:latin typeface="Bradley Hand ITC" panose="03070402050302030203" pitchFamily="66" charset="0"/>
              </a:rPr>
              <a:t>A</a:t>
            </a:r>
            <a:endParaRPr lang="zh-CN" altLang="en-US" sz="2000" b="1">
              <a:latin typeface="Bradley Hand ITC" panose="03070402050302030203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F9021D-CA46-418E-A8B4-155DEA4CD18E}"/>
              </a:ext>
            </a:extLst>
          </p:cNvPr>
          <p:cNvSpPr txBox="1"/>
          <p:nvPr/>
        </p:nvSpPr>
        <p:spPr>
          <a:xfrm>
            <a:off x="4169328" y="3783435"/>
            <a:ext cx="57579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/>
              <a:t>w_o</a:t>
            </a:r>
            <a:endParaRPr lang="zh-CN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6E76C2-1B2E-4844-ABAC-FDA879C6F878}"/>
              </a:ext>
            </a:extLst>
          </p:cNvPr>
          <p:cNvSpPr txBox="1"/>
          <p:nvPr/>
        </p:nvSpPr>
        <p:spPr>
          <a:xfrm>
            <a:off x="6163988" y="3589555"/>
            <a:ext cx="53732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/>
              <a:t>w_s</a:t>
            </a:r>
            <a:endParaRPr lang="zh-CN" alt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0A18CA-7366-4BA7-B06F-FDFB002FE67C}"/>
              </a:ext>
            </a:extLst>
          </p:cNvPr>
          <p:cNvCxnSpPr/>
          <p:nvPr/>
        </p:nvCxnSpPr>
        <p:spPr>
          <a:xfrm flipV="1">
            <a:off x="5513218" y="4631010"/>
            <a:ext cx="2976441" cy="847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92FB1E-F27E-436B-B001-6910BBC771B4}"/>
              </a:ext>
            </a:extLst>
          </p:cNvPr>
          <p:cNvSpPr txBox="1"/>
          <p:nvPr/>
        </p:nvSpPr>
        <p:spPr>
          <a:xfrm>
            <a:off x="7786417" y="4370770"/>
            <a:ext cx="49404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/>
              <a:t>w_i</a:t>
            </a:r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2A9FDE-0DAB-411D-AEB2-8B943BDD7194}"/>
              </a:ext>
            </a:extLst>
          </p:cNvPr>
          <p:cNvSpPr txBox="1"/>
          <p:nvPr/>
        </p:nvSpPr>
        <p:spPr>
          <a:xfrm>
            <a:off x="4304763" y="2894503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cos theta = dot(n, w_s)</a:t>
            </a:r>
            <a:endParaRPr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6E6437-D4C3-4443-945E-4BA18B67EC3F}"/>
              </a:ext>
            </a:extLst>
          </p:cNvPr>
          <p:cNvSpPr txBox="1"/>
          <p:nvPr/>
        </p:nvSpPr>
        <p:spPr>
          <a:xfrm>
            <a:off x="8578176" y="129672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cos theta’ = dot(n’, -w_s)</a:t>
            </a:r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3A025E-8865-4F13-AB2A-4638907D0730}"/>
              </a:ext>
            </a:extLst>
          </p:cNvPr>
          <p:cNvSpPr txBox="1"/>
          <p:nvPr/>
        </p:nvSpPr>
        <p:spPr>
          <a:xfrm>
            <a:off x="1293004" y="5570737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p emiting &amp;&amp; depth == 0:</a:t>
            </a:r>
          </a:p>
          <a:p>
            <a:r>
              <a:rPr lang="en-US" altLang="zh-CN"/>
              <a:t>     return p.emitting color(</a:t>
            </a:r>
            <a:r>
              <a:rPr lang="zh-CN" altLang="en-US"/>
              <a:t>使光源不黑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E73DFF-FADC-41E0-B6DF-A4507F6C6ED1}"/>
              </a:ext>
            </a:extLst>
          </p:cNvPr>
          <p:cNvSpPr txBox="1"/>
          <p:nvPr/>
        </p:nvSpPr>
        <p:spPr>
          <a:xfrm>
            <a:off x="5549141" y="5576006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If p emiting &amp;&amp; depth &gt; 0:</a:t>
            </a:r>
          </a:p>
          <a:p>
            <a:r>
              <a:rPr lang="en-US" altLang="zh-CN"/>
              <a:t>     return 0(</a:t>
            </a:r>
            <a:r>
              <a:rPr lang="zh-CN" altLang="en-US"/>
              <a:t>对光源采样已经处理了光源射出的光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6F1285FD-E986-4CB6-B687-9486F845D29F}"/>
              </a:ext>
            </a:extLst>
          </p:cNvPr>
          <p:cNvSpPr/>
          <p:nvPr/>
        </p:nvSpPr>
        <p:spPr>
          <a:xfrm>
            <a:off x="4243883" y="4255791"/>
            <a:ext cx="2493018" cy="2355391"/>
          </a:xfrm>
          <a:prstGeom prst="arc">
            <a:avLst>
              <a:gd name="adj1" fmla="val 10641827"/>
              <a:gd name="adj2" fmla="val 138116"/>
            </a:avLst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77D22-5F53-4925-8DC8-BA4D9B045ADE}"/>
              </a:ext>
            </a:extLst>
          </p:cNvPr>
          <p:cNvSpPr txBox="1"/>
          <p:nvPr/>
        </p:nvSpPr>
        <p:spPr>
          <a:xfrm>
            <a:off x="1293004" y="1550126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注</a:t>
            </a:r>
            <a:r>
              <a:rPr lang="en-US" altLang="zh-CN"/>
              <a:t>: </a:t>
            </a:r>
            <a:r>
              <a:rPr lang="zh-CN" altLang="en-US"/>
              <a:t>框架中的</a:t>
            </a:r>
            <a:r>
              <a:rPr lang="en-US" altLang="zh-CN"/>
              <a:t>w_o, w_s, w_i</a:t>
            </a:r>
            <a:r>
              <a:rPr lang="zh-CN" altLang="en-US"/>
              <a:t>方向相反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A9C4CF-5E27-4E68-B661-5F1A45377181}"/>
              </a:ext>
            </a:extLst>
          </p:cNvPr>
          <p:cNvSpPr txBox="1"/>
          <p:nvPr/>
        </p:nvSpPr>
        <p:spPr>
          <a:xfrm>
            <a:off x="5026917" y="219434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u="sng"/>
              <a:t>@GetLeft</a:t>
            </a:r>
            <a:endParaRPr lang="zh-CN" altLang="en-US" sz="1600" i="1" u="sng"/>
          </a:p>
        </p:txBody>
      </p:sp>
    </p:spTree>
    <p:extLst>
      <p:ext uri="{BB962C8B-B14F-4D97-AF65-F5344CB8AC3E}">
        <p14:creationId xmlns:p14="http://schemas.microsoft.com/office/powerpoint/2010/main" val="500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194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Bradley Hand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Tianlin Gao</dc:creator>
  <cp:lastModifiedBy>Tianlin Gao</cp:lastModifiedBy>
  <cp:revision>11</cp:revision>
  <dcterms:created xsi:type="dcterms:W3CDTF">2021-04-05T06:09:41Z</dcterms:created>
  <dcterms:modified xsi:type="dcterms:W3CDTF">2021-04-05T07:40:53Z</dcterms:modified>
</cp:coreProperties>
</file>